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embeddedFontLst>
    <p:embeddedFont>
      <p:font typeface="Proxima Nova" panose="020B0604020202020204" charset="0"/>
      <p:regular r:id="rId27"/>
      <p:bold r:id="rId28"/>
      <p:italic r:id="rId29"/>
      <p:boldItalic r:id="rId30"/>
    </p:embeddedFont>
    <p:embeddedFont>
      <p:font typeface="Tahoma" panose="020B0604030504040204" pitchFamily="34" charset="0"/>
      <p:regular r:id="rId31"/>
      <p:bold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6" roundtripDataSignature="AMtx7mha0l6lYzL90DHSyweB2ujPZQlh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1269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ga37f24ad45_0_4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ga37f24ad45_0_4"/>
          <p:cNvSpPr txBox="1">
            <a:spLocks noGrp="1"/>
          </p:cNvSpPr>
          <p:nvPr>
            <p:ph type="ctrTitle"/>
          </p:nvPr>
        </p:nvSpPr>
        <p:spPr>
          <a:xfrm>
            <a:off x="510450" y="1676400"/>
            <a:ext cx="8123100" cy="21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ga37f24ad45_0_4"/>
          <p:cNvSpPr txBox="1">
            <a:spLocks noGrp="1"/>
          </p:cNvSpPr>
          <p:nvPr>
            <p:ph type="subTitle" idx="1"/>
          </p:nvPr>
        </p:nvSpPr>
        <p:spPr>
          <a:xfrm>
            <a:off x="510450" y="4243083"/>
            <a:ext cx="8123100" cy="8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ga37f24ad45_0_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a37f24ad45_0_4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ga37f24ad45_0_43"/>
          <p:cNvSpPr txBox="1">
            <a:spLocks noGrp="1"/>
          </p:cNvSpPr>
          <p:nvPr>
            <p:ph type="title" hasCustomPrompt="1"/>
          </p:nvPr>
        </p:nvSpPr>
        <p:spPr>
          <a:xfrm>
            <a:off x="311700" y="1321967"/>
            <a:ext cx="8520600" cy="255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ga37f24ad45_0_43"/>
          <p:cNvSpPr txBox="1">
            <a:spLocks noGrp="1"/>
          </p:cNvSpPr>
          <p:nvPr>
            <p:ph type="body" idx="1"/>
          </p:nvPr>
        </p:nvSpPr>
        <p:spPr>
          <a:xfrm>
            <a:off x="311700" y="4095067"/>
            <a:ext cx="8520600" cy="12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ga37f24ad45_0_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a37f24ad45_0_4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ga37f24ad45_0_9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ga37f24ad45_0_9"/>
          <p:cNvSpPr txBox="1">
            <a:spLocks noGrp="1"/>
          </p:cNvSpPr>
          <p:nvPr>
            <p:ph type="title"/>
          </p:nvPr>
        </p:nvSpPr>
        <p:spPr>
          <a:xfrm>
            <a:off x="510450" y="2743200"/>
            <a:ext cx="8123100" cy="1038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ga37f24ad45_0_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a37f24ad45_0_13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ga37f24ad45_0_1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ga37f24ad45_0_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ga37f24ad45_0_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a37f24ad45_0_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ga37f24ad45_0_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ga37f24ad45_0_18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ga37f24ad45_0_1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a37f24ad45_0_2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ga37f24ad45_0_2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a37f24ad45_0_26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ga37f24ad45_0_26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ga37f24ad45_0_2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a37f24ad45_0_30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7975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ga37f24ad45_0_3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a37f24ad45_0_33"/>
          <p:cNvSpPr/>
          <p:nvPr/>
        </p:nvSpPr>
        <p:spPr>
          <a:xfrm>
            <a:off x="4572000" y="100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ga37f24ad45_0_33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ga37f24ad45_0_33"/>
          <p:cNvSpPr txBox="1">
            <a:spLocks noGrp="1"/>
          </p:cNvSpPr>
          <p:nvPr>
            <p:ph type="title"/>
          </p:nvPr>
        </p:nvSpPr>
        <p:spPr>
          <a:xfrm>
            <a:off x="265500" y="1607767"/>
            <a:ext cx="4045200" cy="201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ga37f24ad45_0_33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ga37f24ad45_0_33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ga37f24ad45_0_3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a37f24ad45_0_40"/>
          <p:cNvSpPr txBox="1">
            <a:spLocks noGrp="1"/>
          </p:cNvSpPr>
          <p:nvPr>
            <p:ph type="body" idx="1"/>
          </p:nvPr>
        </p:nvSpPr>
        <p:spPr>
          <a:xfrm>
            <a:off x="311700" y="5649100"/>
            <a:ext cx="5998800" cy="79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ga37f24ad45_0_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a37f24ad45_0_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ga37f24ad45_0_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ga37f24ad45_0_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SO/IEC_JTC_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>
            <a:spLocks noGrp="1"/>
          </p:cNvSpPr>
          <p:nvPr>
            <p:ph type="ctrTitle"/>
          </p:nvPr>
        </p:nvSpPr>
        <p:spPr>
          <a:xfrm>
            <a:off x="510450" y="1676400"/>
            <a:ext cx="8123100" cy="21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Color spaces and JPEG</a:t>
            </a:r>
            <a:endParaRPr/>
          </a:p>
        </p:txBody>
      </p:sp>
      <p:sp>
        <p:nvSpPr>
          <p:cNvPr id="60" name="Google Shape;60;p1"/>
          <p:cNvSpPr txBox="1">
            <a:spLocks noGrp="1"/>
          </p:cNvSpPr>
          <p:nvPr>
            <p:ph type="subTitle" idx="1"/>
          </p:nvPr>
        </p:nvSpPr>
        <p:spPr>
          <a:xfrm>
            <a:off x="510450" y="4243083"/>
            <a:ext cx="8123100" cy="8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209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20"/>
              <a:buNone/>
            </a:pPr>
            <a:endParaRPr sz="32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JPEG</a:t>
            </a:r>
            <a:endParaRPr/>
          </a:p>
        </p:txBody>
      </p:sp>
      <p:sp>
        <p:nvSpPr>
          <p:cNvPr id="115" name="Google Shape;115;p10"/>
          <p:cNvSpPr txBox="1">
            <a:spLocks noGrp="1"/>
          </p:cNvSpPr>
          <p:nvPr>
            <p:ph type="body" idx="1"/>
          </p:nvPr>
        </p:nvSpPr>
        <p:spPr>
          <a:xfrm>
            <a:off x="990600" y="1828800"/>
            <a:ext cx="8153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name of an digital image compression standard created by ISO/IEC Joint Technical Committee 1, Subcommittee 29, Working Group 1 (</a:t>
            </a:r>
            <a:r>
              <a:rPr lang="en-US" sz="2400" b="0" i="0" u="sng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ISO/IEC JTC 1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/SC 29/WG 1); the standard is also recommended by </a:t>
            </a:r>
            <a:r>
              <a:rPr lang="en-US" sz="2400" b="0" i="0" u="none" dirty="0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</a:rPr>
              <a:t>ITU-T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stands from Joint Photographic Experts Group, the name of the committee that created the standard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a </a:t>
            </a:r>
            <a:r>
              <a:rPr lang="en-US" sz="2400" b="0" i="0" u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lossy</a:t>
            </a: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compression standard (different than lossless image compression like TIFF, GIF, PNG, BMP etc.)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JPEG has 2 operation modes: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baseline –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lossy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compression with a quality/compression factor from 1 to 100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progressive – an image is compressed in multiple phases of progressively higher detail</a:t>
            </a:r>
            <a:endParaRPr dirty="0"/>
          </a:p>
          <a:p>
            <a:pPr marL="342900" marR="0" lvl="0" indent="-266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JPEG baseline process</a:t>
            </a:r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8077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JPEG operates on 8x8 or 16x16 pixels macroblocks which are compressed independently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JPEG encoder/decoder structure:</a:t>
            </a:r>
            <a:endParaRPr/>
          </a:p>
        </p:txBody>
      </p:sp>
      <p:pic>
        <p:nvPicPr>
          <p:cNvPr id="122" name="Google Shape;12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4792598"/>
            <a:ext cx="6002337" cy="17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00200" y="2910214"/>
            <a:ext cx="6002337" cy="17732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JPEG baseline compression algorithm</a:t>
            </a:r>
            <a:endParaRPr/>
          </a:p>
        </p:txBody>
      </p:sp>
      <p:sp>
        <p:nvSpPr>
          <p:cNvPr id="129" name="Google Shape;129;p1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961312" cy="484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1. Color space conversion (to YUV) and possibly padding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Downsampling &amp; block splitting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3. Discrete Cosine Transform (DCT)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4. Quantization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5. Entropy encoding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5.1 Zig-zag order of the coefficients, then Run-length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encoding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5.2 Huffman encoding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1. Color space conversion (to YUV) and possibly padding</a:t>
            </a:r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colors of pixels are converted to YUV color space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 =   0.299*R + 0.587*G + 0.114*B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 = 128 – 0.1687*R – 0.3312*G + 0.5*B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 = 128 + 0.5*R – 0.4186*G – 0.0813*B</a:t>
            </a:r>
            <a:endParaRPr sz="2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then the image is pixel padded at right and bottom so that width and height are multiple of 8 (16) bits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2. Downsampling &amp; block splitting</a:t>
            </a:r>
            <a:endParaRPr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YUV image is split in 8x8 or 16x16 blocks and downsampled: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4:4:4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4:2:2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4:0:0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3. Discrete Cosine Transform (DCT)</a:t>
            </a:r>
            <a:endParaRPr/>
          </a:p>
        </p:txBody>
      </p:sp>
      <p:sp>
        <p:nvSpPr>
          <p:cNvPr id="147" name="Google Shape;147;p1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961312" cy="484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color values (YUV) are converted from the spatial (time) domain into frequency domain using the DCT formula bellow (similar to DFT – Discrete Fourier Transform):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f(x,y) – pixel color (x=0..7, y=0..7)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c(u)=c(v)=1/sqrt(2) for u,v=0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 c(u)=c(v)=1 otherwise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F(0,0) - DC coefficient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080"/>
              <a:buFont typeface="Noto Sans Symbols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F(u,v) – AC coefficients (u,v different than 0)</a:t>
            </a:r>
            <a:endParaRPr/>
          </a:p>
        </p:txBody>
      </p:sp>
      <p:pic>
        <p:nvPicPr>
          <p:cNvPr id="148" name="Google Shape;14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3505200"/>
            <a:ext cx="7086600" cy="7381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3. Discrete Cosine Transform (2)</a:t>
            </a:r>
            <a:endParaRPr/>
          </a:p>
        </p:txBody>
      </p:sp>
      <p:pic>
        <p:nvPicPr>
          <p:cNvPr id="154" name="Google Shape;15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2286000"/>
            <a:ext cx="6410325" cy="361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3. Discrete Cosine Transform (3)</a:t>
            </a:r>
            <a:endParaRPr/>
          </a:p>
        </p:txBody>
      </p:sp>
      <p:sp>
        <p:nvSpPr>
          <p:cNvPr id="160" name="Google Shape;160;p17"/>
          <p:cNvSpPr txBox="1">
            <a:spLocks noGrp="1"/>
          </p:cNvSpPr>
          <p:nvPr>
            <p:ph type="body" idx="1"/>
          </p:nvPr>
        </p:nvSpPr>
        <p:spPr>
          <a:xfrm>
            <a:off x="533400" y="1752600"/>
            <a:ext cx="8610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Each 8x8 block of source image samples is effectively a 64-point discrete signal which is a function of the two spatial dimensions </a:t>
            </a:r>
            <a:r>
              <a:rPr lang="en-US" sz="24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x 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and </a:t>
            </a:r>
            <a:r>
              <a:rPr lang="en-US" sz="2400" b="0" i="1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The DCT takes such a signal as its input and decomposes it into 64 orthogonal basis signals. Each contains one of the 64 unique two-dimensional (2D) “spatial frequencies’’ which comprise the input signal’s “spectrum.” The output of the DCT is the set of 64 basis-signal amplitudes or “DCT coefficients” whose values are uniquely determined by the particular 64-point input signal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DCT tends to concentrate the strength (i.e. average intensity/color) of the block in the DC coefficient (the coef. of zero frequency in both dimensions;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other coefficients contain variations of the average intensity/color and are called AC coefficients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4. Quantization</a:t>
            </a:r>
            <a:endParaRPr/>
          </a:p>
        </p:txBody>
      </p:sp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each DCT coefficient obtained at step 3 is divided by a quantization value</a:t>
            </a:r>
            <a:endParaRPr/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67" name="Google Shape;16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2971800"/>
            <a:ext cx="6934200" cy="3160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5. Entropy encoding</a:t>
            </a:r>
            <a:endParaRPr/>
          </a:p>
        </p:txBody>
      </p:sp>
      <p:pic>
        <p:nvPicPr>
          <p:cNvPr id="173" name="Google Shape;173;p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581400" y="2667000"/>
            <a:ext cx="4953000" cy="299243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9"/>
          <p:cNvSpPr txBox="1"/>
          <p:nvPr/>
        </p:nvSpPr>
        <p:spPr>
          <a:xfrm>
            <a:off x="1143000" y="1828800"/>
            <a:ext cx="8001000" cy="1370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entropy enoding = zig-zag order + run-length encoding + Huffman encoding</a:t>
            </a:r>
            <a:endParaRPr/>
          </a:p>
          <a:p>
            <a:pPr marL="0" marR="0" lvl="0" indent="-152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Zig-zag order: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1143000" y="5715000"/>
            <a:ext cx="7772400" cy="915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None/>
            </a:pPr>
            <a:r>
              <a:rPr lang="en-US"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preceeding block is encoded as: 150, 80, 92, 26, 75, 20, 4, 18, 19, 3, 1, 2, 13, 3, 1, 0, 1, 2, 2, 0, 0, 0, 0, 0, 1, 1, 0, 0, 0, 0, 0, 0, 0, 0, 0, 0, 0, 0, 0, 0, 0, 0, 0, 0, 0, 0, 0, 0, 0, 0, 0, 0, 0, 0, 0, 0, 0, 0, 0, 0, 0, 0, 0, 0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Colors</a:t>
            </a:r>
            <a:endParaRPr/>
          </a:p>
        </p:txBody>
      </p:sp>
      <p:sp>
        <p:nvSpPr>
          <p:cNvPr id="66" name="Google Shape;66;p2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7656512" cy="247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physically, color is electro-magnetic radiation (i.e. light with various wave length, between 390nm-750nm) percieved by the human eye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color is actually made from a combination o light radiations with different wave lengths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electro-magnetic radiation spectrum:</a:t>
            </a:r>
            <a:endParaRPr/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0" y="4038600"/>
            <a:ext cx="6334125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Entropy encoding of the DC coef.</a:t>
            </a:r>
            <a:endParaRPr/>
          </a:p>
        </p:txBody>
      </p:sp>
      <p:sp>
        <p:nvSpPr>
          <p:cNvPr id="181" name="Google Shape;181;p20"/>
          <p:cNvSpPr txBox="1">
            <a:spLocks noGrp="1"/>
          </p:cNvSpPr>
          <p:nvPr>
            <p:ph type="body" idx="1"/>
          </p:nvPr>
        </p:nvSpPr>
        <p:spPr>
          <a:xfrm>
            <a:off x="1143000" y="1828800"/>
            <a:ext cx="7808912" cy="4535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DC coefficient of a block is encoded separately than the AC coefficients of that block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difference between the current DC and the DC from the previous block is encoded as 2 symbols: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(SIZE)    (AMPLITUDE)  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SIZE = is the number of bits used to encode AMPLITUDE; is encoded as a </a:t>
            </a:r>
            <a:r>
              <a:rPr lang="en-US" sz="24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variable-length code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(VLC) from a Huffman table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AMPLITUDE = is the amplitude on the coefficient difference; is encoded as a </a:t>
            </a:r>
            <a:r>
              <a:rPr lang="en-US" sz="24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variable-length integer</a:t>
            </a: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(VLI) code whose length in bits is given in the table from the next slide</a:t>
            </a:r>
            <a:endParaRPr/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1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8610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The table for the VLI code of AMPLITUDE</a:t>
            </a:r>
            <a:endParaRPr/>
          </a:p>
        </p:txBody>
      </p:sp>
      <p:pic>
        <p:nvPicPr>
          <p:cNvPr id="187" name="Google Shape;187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600" y="2362200"/>
            <a:ext cx="4662487" cy="312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Entropy encoding of the AC coefs.</a:t>
            </a:r>
            <a:endParaRPr/>
          </a:p>
        </p:txBody>
      </p:sp>
      <p:sp>
        <p:nvSpPr>
          <p:cNvPr id="193" name="Google Shape;193;p22"/>
          <p:cNvSpPr txBox="1">
            <a:spLocks noGrp="1"/>
          </p:cNvSpPr>
          <p:nvPr>
            <p:ph type="body" idx="1"/>
          </p:nvPr>
        </p:nvSpPr>
        <p:spPr>
          <a:xfrm>
            <a:off x="990600" y="1752600"/>
            <a:ext cx="81534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AC coefficients are parsed in a zig-zag order and then run-length encoded and then Huffman encoded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general, the sequence of characters: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  <a:r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b c c c c d d d e f g g g g g g h h    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run-length encoded into the sequence: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840"/>
              <a:buFont typeface="Noto Sans Symbols"/>
              <a:buNone/>
            </a:pPr>
            <a:r>
              <a:rPr lang="en-US" sz="1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a b 4c 3d e f 6g 2h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JPEG, each non-zero AC coef. is encoded in combination with the runlength (consecutive number) of zero-valued AC coefs. into a pair of symbols: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	(RUNLENGTH, SIZE)    (AMPLITUDE)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where SIZE and AMPLITUDE are like the ones used for the DC coef. and RUNLENGTH – the number of consecutive zero-valued AC coefs. in zig-zag order preceeding the nonzero AC coef. being represented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symbol 1 is encoded as a </a:t>
            </a:r>
            <a:r>
              <a:rPr lang="en-US" sz="20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variable-length code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(VLC) from a Huffman table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symbol 2 is encoded as a </a:t>
            </a:r>
            <a:r>
              <a:rPr lang="en-US" sz="2000" b="0" i="0" u="sng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variable-length integer</a:t>
            </a: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(VLI) code whose length in bits is given in the previous table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Entropy encoding of the previous quantization block example</a:t>
            </a:r>
            <a:endParaRPr/>
          </a:p>
        </p:txBody>
      </p:sp>
      <p:sp>
        <p:nvSpPr>
          <p:cNvPr id="199" name="Google Shape;199;p23"/>
          <p:cNvSpPr txBox="1">
            <a:spLocks noGrp="1"/>
          </p:cNvSpPr>
          <p:nvPr>
            <p:ph type="body" idx="1"/>
          </p:nvPr>
        </p:nvSpPr>
        <p:spPr>
          <a:xfrm>
            <a:off x="762000" y="1752600"/>
            <a:ext cx="83820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zig-zag order of coefficients: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150, 80, 92, 26, 75, 20, 4, 18, 19, 3, 1, 2, 13, 3, 1, 0, 1, 2, 2, 0, 0, 0, 0, 0, 1, 1, 0, 0, 0, 0, 0, 0, 0, 0, 0, 0, 0, 0, 0, 0, 0, 0, 0, 0, 0, 0, 0, 0, 0, 0, 0, 0, 0, 0, 0, 0, 0, 0, 0, 0, 0, 0, 0, 0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is run-length encoded (assume DC in the previous block is 0) into: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(8)(150), (0,7)(80), (0,7)(92), (0,5)(26), (0,7)(75), (0,5)(20), (0,3)(4), (0,5)(18), (0,5)(19), (0,2)(3), (0,1)(1), (0,2)(2), (0,4)(13), (0,2)(3), (0,1)(1), (1,1)(1), (0,2)(2), (0,2)(2), (5,1)(1), (0,1)(1), (0,0)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	(0,0) – is EOB (End Of Block)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above sequence is Huffman (VLC and VLI) encoded into: </a:t>
            </a: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(111110)(10010110), (11111000)(1010000), (11111000)(1011100), (11010)(11010), (11111000)(1001011), (11010)(10100), (100)(100), (11010)(10010), (11010)(10011), (01)(11), (00)(1), (01)(10), (1011)(1101), (01)(11), (00)(1), (1100)(1), (01)(10), (01)(10), (1111010)(1), (00)(1), (1010)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JFIF File Format (.jpg) – </a:t>
            </a:r>
            <a:r>
              <a:rPr lang="en-US" sz="24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see class dmms.jpeg.JPGInfo.java</a:t>
            </a:r>
            <a:endParaRPr/>
          </a:p>
        </p:txBody>
      </p:sp>
      <p:sp>
        <p:nvSpPr>
          <p:cNvPr id="205" name="Google Shape;205;p24"/>
          <p:cNvSpPr txBox="1">
            <a:spLocks noGrp="1"/>
          </p:cNvSpPr>
          <p:nvPr>
            <p:ph type="body" idx="1"/>
          </p:nvPr>
        </p:nvSpPr>
        <p:spPr>
          <a:xfrm>
            <a:off x="877887" y="1828800"/>
            <a:ext cx="8266112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format of a JPEG/JFIF file is: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Header: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occupies two bytes.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0xff, 0xd8 (SOI : Start Of Image ) (these two identify a JPEG/JFIF file).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Segments or markers: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Following the SOI marker, there can be any number of segments or markers such as: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APP0..APP15, SOF0..SOF15, DQT, DHT, SOS, JPG, JPG0..JPG13, DAC, DNL, DRI, DHP, EXP, RST0..RST7, TEM, COM.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 APP0 segment immediately follows the SOI marker.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Trailer: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It occupies two bytes.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99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0xff, 0xd9 (EOI: End of Image) (these two identify end of image).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960"/>
              <a:buFont typeface="Noto Sans Symbols"/>
              <a:buNone/>
            </a:pPr>
            <a:r>
              <a:rPr lang="en-US" sz="16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Note: any number of 0xff bytes between two segments (markers) must be ignored.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Color spaces</a:t>
            </a:r>
            <a:endParaRPr/>
          </a:p>
        </p:txBody>
      </p:sp>
      <p:sp>
        <p:nvSpPr>
          <p:cNvPr id="73" name="Google Shape;73;p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808912" cy="4687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color space = a mathematical model used to describe colors as tuples of numbers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RGB – Red, Green, Blue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CMYK – Cyan, Magenta, Yellow, Key Black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YUV(YCbCr) – Luminance, Chrominance blue, Chrominance red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HSV (HSB) – Hue, Saturation, Value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HSL – Hue, Saturation, Lightness</a:t>
            </a:r>
            <a:endParaRPr/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RGB</a:t>
            </a:r>
            <a:endParaRPr/>
          </a:p>
        </p:txBody>
      </p:sp>
      <p:sp>
        <p:nvSpPr>
          <p:cNvPr id="79" name="Google Shape;79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color is specified as an additive combination of three primary colors: Red, Green, Blue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addition, a white point must be specified for this color model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mostly used in computer graphics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has a variation, RGBA, with alpha channel for transparency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black is 0 0 0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white is 255 255 255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CMYK</a:t>
            </a:r>
            <a:endParaRPr/>
          </a:p>
        </p:txBody>
      </p:sp>
      <p:sp>
        <p:nvSpPr>
          <p:cNvPr id="85" name="Google Shape;85;p5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961312" cy="484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 color is obtained by substracting from a white substrate the color components cyan, magenta, yellow and black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mainly used in paper printing </a:t>
            </a:r>
            <a:endParaRPr/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YUV</a:t>
            </a:r>
            <a:endParaRPr/>
          </a:p>
        </p:txBody>
      </p:sp>
      <p:sp>
        <p:nvSpPr>
          <p:cNvPr id="91" name="Google Shape;91;p6"/>
          <p:cNvSpPr txBox="1">
            <a:spLocks noGrp="1"/>
          </p:cNvSpPr>
          <p:nvPr>
            <p:ph type="body" idx="1"/>
          </p:nvPr>
        </p:nvSpPr>
        <p:spPr>
          <a:xfrm>
            <a:off x="1066800" y="1828800"/>
            <a:ext cx="80772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color is composed from 3 components: Y-luminance (brightness of the pixel), U-blue chrominance, V-red chrominance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YPbPr is a scaled version of YUV used in analog television standards and YCbCr is a scaled version of YUV used in digital films and video and image compression standards like MPEG and JPEG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HSL and HSV</a:t>
            </a:r>
            <a:endParaRPr/>
          </a:p>
        </p:txBody>
      </p:sp>
      <p:sp>
        <p:nvSpPr>
          <p:cNvPr id="97" name="Google Shape;97;p7"/>
          <p:cNvSpPr txBox="1">
            <a:spLocks noGrp="1"/>
          </p:cNvSpPr>
          <p:nvPr>
            <p:ph type="body" idx="1"/>
          </p:nvPr>
        </p:nvSpPr>
        <p:spPr>
          <a:xfrm>
            <a:off x="1143000" y="1752600"/>
            <a:ext cx="8001000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color is described by 3 components: Hue (nuanta de culoare), Saturation(saturatia culorii) and lightness/brightness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HSV is also known as HSB (hue, saturation, brightness)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is mainly used by artists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HSL and HSV are cylindrical-coordinate representation of color points in the RGB (cartezian-coordinate) model</a:t>
            </a:r>
            <a:endParaRPr/>
          </a:p>
        </p:txBody>
      </p:sp>
      <p:pic>
        <p:nvPicPr>
          <p:cNvPr id="98" name="Google Shape;9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7000" y="4570412"/>
            <a:ext cx="4191000" cy="22113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ahoma"/>
              <a:buNone/>
            </a:pPr>
            <a:r>
              <a:rPr lang="en-US" sz="36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Color space conversions</a:t>
            </a:r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990600" y="1752600"/>
            <a:ext cx="81534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RGB to YCbCr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 =   0.299*R + 0.587*G + 0.114*B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Cb = 128 – 0.1687*R – 0.3312*G + 0.5*B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Cr = 128 + 0.5*R – 0.4186*G – 0.0813*B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Noto Sans Symbols"/>
              <a:buChar char="■"/>
            </a:pPr>
            <a:r>
              <a:rPr lang="en-US" sz="2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RGB (1-255) to CMY (0-1)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 = 1 – (R / 255)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 = 1 – (G / 255)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3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 = 1 – (B / 255)</a:t>
            </a:r>
            <a:endParaRPr/>
          </a:p>
          <a:p>
            <a:pPr marL="342900" marR="0" lvl="0" indent="-25145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"/>
          <p:cNvSpPr txBox="1">
            <a:spLocks noGrp="1"/>
          </p:cNvSpPr>
          <p:nvPr>
            <p:ph type="title"/>
          </p:nvPr>
        </p:nvSpPr>
        <p:spPr>
          <a:xfrm>
            <a:off x="1150937" y="617537"/>
            <a:ext cx="7993062" cy="1211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ahoma"/>
              <a:buNone/>
            </a:pPr>
            <a:r>
              <a:rPr lang="en-US" sz="4400" b="0" i="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JPEG - Joint Photographic Experts Group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1244</Words>
  <Application>Microsoft Office PowerPoint</Application>
  <PresentationFormat>On-screen Show (4:3)</PresentationFormat>
  <Paragraphs>129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Noto Sans Symbols</vt:lpstr>
      <vt:lpstr>Proxima Nova</vt:lpstr>
      <vt:lpstr>Tahoma</vt:lpstr>
      <vt:lpstr>Spearmint</vt:lpstr>
      <vt:lpstr>Color spaces and JPEG</vt:lpstr>
      <vt:lpstr>Colors</vt:lpstr>
      <vt:lpstr>Color spaces</vt:lpstr>
      <vt:lpstr>RGB</vt:lpstr>
      <vt:lpstr>CMYK</vt:lpstr>
      <vt:lpstr>YUV</vt:lpstr>
      <vt:lpstr>HSL and HSV</vt:lpstr>
      <vt:lpstr>Color space conversions</vt:lpstr>
      <vt:lpstr>JPEG - Joint Photographic Experts Group </vt:lpstr>
      <vt:lpstr>JPEG</vt:lpstr>
      <vt:lpstr>JPEG baseline process</vt:lpstr>
      <vt:lpstr>JPEG baseline compression algorithm</vt:lpstr>
      <vt:lpstr>1. Color space conversion (to YUV) and possibly padding</vt:lpstr>
      <vt:lpstr>2. Downsampling &amp; block splitting</vt:lpstr>
      <vt:lpstr>3. Discrete Cosine Transform (DCT)</vt:lpstr>
      <vt:lpstr>3. Discrete Cosine Transform (2)</vt:lpstr>
      <vt:lpstr>3. Discrete Cosine Transform (3)</vt:lpstr>
      <vt:lpstr>4. Quantization</vt:lpstr>
      <vt:lpstr>5. Entropy encoding</vt:lpstr>
      <vt:lpstr>Entropy encoding of the DC coef.</vt:lpstr>
      <vt:lpstr>The table for the VLI code of AMPLITUDE</vt:lpstr>
      <vt:lpstr>Entropy encoding of the AC coefs.</vt:lpstr>
      <vt:lpstr>Entropy encoding of the previous quantization block example</vt:lpstr>
      <vt:lpstr>JFIF File Format (.jpg) – see class dmms.jpeg.JPGInfo.java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spaces and JPEG</dc:title>
  <dc:creator>Adrian Sterca</dc:creator>
  <cp:lastModifiedBy>Windows User</cp:lastModifiedBy>
  <cp:revision>2</cp:revision>
  <dcterms:created xsi:type="dcterms:W3CDTF">2010-03-15T05:58:35Z</dcterms:created>
  <dcterms:modified xsi:type="dcterms:W3CDTF">2020-10-15T12:19:26Z</dcterms:modified>
</cp:coreProperties>
</file>